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9" r:id="rId4"/>
    <p:sldId id="270" r:id="rId5"/>
    <p:sldId id="271" r:id="rId6"/>
    <p:sldId id="272" r:id="rId7"/>
    <p:sldId id="267" r:id="rId8"/>
    <p:sldId id="268" r:id="rId9"/>
    <p:sldId id="264" r:id="rId10"/>
    <p:sldId id="266" r:id="rId11"/>
    <p:sldId id="26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475"/>
  </p:normalViewPr>
  <p:slideViewPr>
    <p:cSldViewPr snapToGrid="0" snapToObjects="1" showGuides="1">
      <p:cViewPr varScale="1">
        <p:scale>
          <a:sx n="120" d="100"/>
          <a:sy n="120" d="100"/>
        </p:scale>
        <p:origin x="120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3A36-905A-3F42-9A50-249BAD19F5AD}" type="datetimeFigureOut">
              <a:rPr lang="fi-FI" smtClean="0"/>
              <a:t>21.6.2023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1091C-ABEE-E043-AA4B-9CC2AC179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21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b="1" cap="all" spc="-1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BEE3-7782-4BD5-8916-38792BB01674}" type="datetime1">
              <a:rPr lang="fi-FI" smtClean="0"/>
              <a:t>21.6.2023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14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9220" y="365125"/>
            <a:ext cx="10512005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59220" y="1681163"/>
            <a:ext cx="54383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59220" y="2505075"/>
            <a:ext cx="5438355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605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460579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5166-214C-4CF8-9BD2-AC502BEFDBAC}" type="datetime1">
              <a:rPr lang="fi-FI" smtClean="0"/>
              <a:t>21.6.2023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2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17AB-CC57-41FF-A6F7-487CA90EFDE8}" type="datetime1">
              <a:rPr lang="fi-FI" smtClean="0"/>
              <a:t>21.6.2023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228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5686-FBE0-4E11-B1A1-EAA53187B601}" type="datetime1">
              <a:rPr lang="fi-FI" smtClean="0"/>
              <a:t>21.6.2023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838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9220" y="457200"/>
            <a:ext cx="421280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7" y="987425"/>
            <a:ext cx="6449591" cy="4873625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59220" y="2057400"/>
            <a:ext cx="421280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0DF0-2858-439C-8CBB-C24F1DC75A98}" type="datetime1">
              <a:rPr lang="fi-FI" smtClean="0"/>
              <a:t>21.6.2023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660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9220" y="457200"/>
            <a:ext cx="421280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9591" cy="4873625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59220" y="2057400"/>
            <a:ext cx="421280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C886-09F0-403B-9087-3BAC9FC119C8}" type="datetime1">
              <a:rPr lang="fi-FI" smtClean="0"/>
              <a:t>21.6.2023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886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17D07-E65D-4DE3-BDD9-BA762A25B554}" type="datetime1">
              <a:rPr lang="fi-FI" smtClean="0"/>
              <a:t>21.6.2023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09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483649"/>
            <a:ext cx="2628900" cy="5372639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59220" y="483649"/>
            <a:ext cx="8013280" cy="537263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4DCD2-E5BA-48F8-8ADB-7B791C1A6BA0}" type="datetime1">
              <a:rPr lang="fi-FI" smtClean="0"/>
              <a:t>21.6.2023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25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Otsikko 1"/>
          <p:cNvSpPr>
            <a:spLocks noGrp="1"/>
          </p:cNvSpPr>
          <p:nvPr>
            <p:ph type="ctrTitle" hasCustomPrompt="1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b="1" cap="all" spc="-1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59220" y="6016033"/>
            <a:ext cx="2743200" cy="4418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4AD80F-B320-4184-96AD-F01C0389D6F6}" type="datetime1">
              <a:rPr lang="fi-FI" smtClean="0"/>
              <a:t>21.6.2023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85321" y="6016033"/>
            <a:ext cx="3816625" cy="4418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Hallitusryhmä 19.4.2023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071224" y="483650"/>
            <a:ext cx="561555" cy="4174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93A8DB-D85B-E743-9966-530CCFA0F6FC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15" y="5970406"/>
            <a:ext cx="4217501" cy="47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9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kautettu asettel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 hasCustomPrompt="1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b="1" cap="all" spc="-1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59220" y="6016033"/>
            <a:ext cx="2743200" cy="441802"/>
          </a:xfrm>
        </p:spPr>
        <p:txBody>
          <a:bodyPr/>
          <a:lstStyle/>
          <a:p>
            <a:fld id="{7CDA310D-C611-408D-A040-DDD16EA3BC60}" type="datetime1">
              <a:rPr lang="fi-FI" smtClean="0"/>
              <a:t>21.6.2023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85321" y="6016033"/>
            <a:ext cx="3816625" cy="441802"/>
          </a:xfrm>
        </p:spPr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071224" y="483650"/>
            <a:ext cx="561555" cy="417498"/>
          </a:xfrm>
        </p:spPr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kautettu asettel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 hasCustomPrompt="1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b="1" cap="all" spc="-1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59220" y="6016033"/>
            <a:ext cx="2743200" cy="441802"/>
          </a:xfrm>
        </p:spPr>
        <p:txBody>
          <a:bodyPr/>
          <a:lstStyle/>
          <a:p>
            <a:fld id="{C90C0A22-33DB-4EB5-B30E-6F34CA3B9BE8}" type="datetime1">
              <a:rPr lang="fi-FI" smtClean="0"/>
              <a:t>21.6.2023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85321" y="6016033"/>
            <a:ext cx="3816625" cy="441802"/>
          </a:xfrm>
        </p:spPr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071224" y="483650"/>
            <a:ext cx="561555" cy="417498"/>
          </a:xfrm>
        </p:spPr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defRPr sz="6000" b="0" spc="-1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59220" y="6016033"/>
            <a:ext cx="2743200" cy="441802"/>
          </a:xfrm>
        </p:spPr>
        <p:txBody>
          <a:bodyPr/>
          <a:lstStyle/>
          <a:p>
            <a:fld id="{BB529610-05B5-4FA9-8082-AE7ECE708842}" type="datetime1">
              <a:rPr lang="fi-FI" smtClean="0"/>
              <a:t>21.6.2023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85321" y="6016033"/>
            <a:ext cx="3816625" cy="441802"/>
          </a:xfrm>
        </p:spPr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071224" y="483650"/>
            <a:ext cx="561555" cy="417498"/>
          </a:xfrm>
        </p:spPr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09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559220" y="1122363"/>
            <a:ext cx="11073560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b="0" cap="none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559220" y="3602038"/>
            <a:ext cx="1107356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59220" y="6016033"/>
            <a:ext cx="2743200" cy="4418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67AAEA-CD3E-40BC-B752-4478259301D5}" type="datetime1">
              <a:rPr lang="fi-FI" smtClean="0"/>
              <a:t>21.6.2023</a:t>
            </a:fld>
            <a:endParaRPr lang="fi-FI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85321" y="6016033"/>
            <a:ext cx="3816625" cy="4418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Hallitusryhmä 19.4.2023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071224" y="483650"/>
            <a:ext cx="561555" cy="4174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93A8DB-D85B-E743-9966-530CCFA0F6FC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15" y="5970406"/>
            <a:ext cx="4217501" cy="47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0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8C30-9B68-450D-A1BC-350AB139F51D}" type="datetime1">
              <a:rPr lang="fi-FI" smtClean="0"/>
              <a:t>21.6.2023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50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668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B325-9F63-42D0-AA65-23D0F594481E}" type="datetime1">
              <a:rPr lang="fi-FI" smtClean="0"/>
              <a:t>21.6.2023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40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59220" y="1825625"/>
            <a:ext cx="5460580" cy="40306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460579" cy="40306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FA16-725E-4CD4-A015-C059096FC4FC}" type="datetime1">
              <a:rPr lang="fi-FI" smtClean="0"/>
              <a:t>21.6.2023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Hallitusryhmä 19.4.2023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01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1238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59220" y="1881699"/>
            <a:ext cx="11073560" cy="3974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59220" y="6016033"/>
            <a:ext cx="2743200" cy="441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BF02060-4662-4095-9CE7-EF68CCFD5020}" type="datetime1">
              <a:rPr lang="fi-FI" smtClean="0"/>
              <a:t>21.6.2023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485321" y="6016033"/>
            <a:ext cx="3816625" cy="441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Hallitusryhmä 19.4.2023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071224" y="483650"/>
            <a:ext cx="561555" cy="417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3A8DB-D85B-E743-9966-530CCFA0F6F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14" y="5970406"/>
            <a:ext cx="4217504" cy="47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95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3" r:id="rId4"/>
    <p:sldLayoutId id="2147483661" r:id="rId5"/>
    <p:sldLayoutId id="2147483662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0" i="0" kern="1200" spc="-50" baseline="0">
          <a:solidFill>
            <a:schemeClr val="accent1"/>
          </a:solidFill>
          <a:latin typeface="+mj-lt"/>
          <a:ea typeface="FreightSans Pro Light" charset="0"/>
          <a:cs typeface="FreightSans Pro Light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+mn-lt"/>
          <a:ea typeface="FreightSans Pro Light" charset="0"/>
          <a:cs typeface="FreightSans Pro Ligh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+mn-lt"/>
          <a:ea typeface="FreightSans Pro Light" charset="0"/>
          <a:cs typeface="FreightSans Pro Ligh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+mn-lt"/>
          <a:ea typeface="FreightSans Pro Light" charset="0"/>
          <a:cs typeface="FreightSans Pro Ligh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n-lt"/>
          <a:ea typeface="FreightSans Pro Light" charset="0"/>
          <a:cs typeface="FreightSans Pro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n-lt"/>
          <a:ea typeface="FreightSans Pro Light" charset="0"/>
          <a:cs typeface="FreightSans Pro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638" userDrawn="1">
          <p15:clr>
            <a:srgbClr val="F26B43"/>
          </p15:clr>
        </p15:guide>
        <p15:guide id="4" orient="horz" pos="2682" userDrawn="1">
          <p15:clr>
            <a:srgbClr val="F26B43"/>
          </p15:clr>
        </p15:guide>
        <p15:guide id="5" orient="horz" pos="1412" userDrawn="1">
          <p15:clr>
            <a:srgbClr val="F26B43"/>
          </p15:clr>
        </p15:guide>
        <p15:guide id="6" orient="horz" pos="1253" userDrawn="1">
          <p15:clr>
            <a:srgbClr val="F26B43"/>
          </p15:clr>
        </p15:guide>
        <p15:guide id="7" orient="horz" pos="1023" userDrawn="1">
          <p15:clr>
            <a:srgbClr val="F26B43"/>
          </p15:clr>
        </p15:guide>
        <p15:guide id="8" orient="horz" pos="628" userDrawn="1">
          <p15:clr>
            <a:srgbClr val="F26B43"/>
          </p15:clr>
        </p15:guide>
        <p15:guide id="9" orient="horz" pos="2908" userDrawn="1">
          <p15:clr>
            <a:srgbClr val="F26B43"/>
          </p15:clr>
        </p15:guide>
        <p15:guide id="10" orient="horz" pos="3066" userDrawn="1">
          <p15:clr>
            <a:srgbClr val="F26B43"/>
          </p15:clr>
        </p15:guide>
        <p15:guide id="11" orient="horz" pos="3299" userDrawn="1">
          <p15:clr>
            <a:srgbClr val="F26B43"/>
          </p15:clr>
        </p15:guide>
        <p15:guide id="12" orient="horz" pos="3689" userDrawn="1">
          <p15:clr>
            <a:srgbClr val="F26B43"/>
          </p15:clr>
        </p15:guide>
        <p15:guide id="13" orient="horz" pos="3889" userDrawn="1">
          <p15:clr>
            <a:srgbClr val="F26B43"/>
          </p15:clr>
        </p15:guide>
        <p15:guide id="14" pos="2918" userDrawn="1">
          <p15:clr>
            <a:srgbClr val="F26B43"/>
          </p15:clr>
        </p15:guide>
        <p15:guide id="15" pos="2509" userDrawn="1">
          <p15:clr>
            <a:srgbClr val="F26B43"/>
          </p15:clr>
        </p15:guide>
        <p15:guide id="16" pos="2237" userDrawn="1">
          <p15:clr>
            <a:srgbClr val="F26B43"/>
          </p15:clr>
        </p15:guide>
        <p15:guide id="17" pos="1809" userDrawn="1">
          <p15:clr>
            <a:srgbClr val="F26B43"/>
          </p15:clr>
        </p15:guide>
        <p15:guide id="18" pos="1118" userDrawn="1">
          <p15:clr>
            <a:srgbClr val="F26B43"/>
          </p15:clr>
        </p15:guide>
        <p15:guide id="19" pos="4760" userDrawn="1">
          <p15:clr>
            <a:srgbClr val="F26B43"/>
          </p15:clr>
        </p15:guide>
        <p15:guide id="20" pos="5174" userDrawn="1">
          <p15:clr>
            <a:srgbClr val="F26B43"/>
          </p15:clr>
        </p15:guide>
        <p15:guide id="21" pos="5441" userDrawn="1">
          <p15:clr>
            <a:srgbClr val="F26B43"/>
          </p15:clr>
        </p15:guide>
        <p15:guide id="22" pos="5860" userDrawn="1">
          <p15:clr>
            <a:srgbClr val="F26B43"/>
          </p15:clr>
        </p15:guide>
        <p15:guide id="23" pos="6555" userDrawn="1">
          <p15:clr>
            <a:srgbClr val="F26B43"/>
          </p15:clr>
        </p15:guide>
        <p15:guide id="24" pos="7245" userDrawn="1">
          <p15:clr>
            <a:srgbClr val="F26B43"/>
          </p15:clr>
        </p15:guide>
        <p15:guide id="25" pos="428" userDrawn="1">
          <p15:clr>
            <a:srgbClr val="F26B43"/>
          </p15:clr>
        </p15:guide>
        <p15:guide id="26" pos="700" userDrawn="1">
          <p15:clr>
            <a:srgbClr val="F26B43"/>
          </p15:clr>
        </p15:guide>
        <p15:guide id="27" pos="6974" userDrawn="1">
          <p15:clr>
            <a:srgbClr val="F26B43"/>
          </p15:clr>
        </p15:guide>
        <p15:guide id="28" orient="horz" pos="4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ollisuudenvaikuttajat.fi/wp-content/uploads/2022/09/TV-tavoiteohjelma_web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D903FB-5C64-45CC-B5EB-78B2798536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Teollisuuden Vaikuttajien suuntaviivat 2023-2028</a:t>
            </a:r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453801A8-B126-E815-332C-63A9CA9DB5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721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DA499F-23F5-187E-7CEF-1E979043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518062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Koulutustoiminta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2B5AA9-2ABD-AA0F-1801-9BA2BD642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20" y="1441705"/>
            <a:ext cx="11073560" cy="39745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Ryhmän toteuttama koulutustoiminta on suunnitelmallista ja pitkän tähtäimen toimintaa</a:t>
            </a:r>
            <a:endParaRPr lang="fi-FI" dirty="0"/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Koulutuksen tavoitteena on tukea ja toteuttaa Teollisuuden Vaikuttajien päämääriä</a:t>
            </a:r>
            <a:endParaRPr lang="fi-FI" dirty="0"/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Koulutuksia järjestetään liittokokouskauden aikana sekä valtakunnallisesti että alueellisesti</a:t>
            </a:r>
            <a:endParaRPr lang="fi-FI" dirty="0"/>
          </a:p>
          <a:p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</a:rPr>
              <a:t>Liittokokouskauden alussa järjestetään hallinnolle yhtenäisiä koulutustilaisuuksia</a:t>
            </a:r>
            <a:endParaRPr lang="fi-FI" dirty="0"/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Koulutuksen tuloksellisuutta seurataan ryhmän johdon toimesta säännöllisesti</a:t>
            </a:r>
            <a:endParaRPr lang="fi-FI" dirty="0"/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Ryhmän koulutuksia toteutetaan yhteistyössä Kansan Sivistystyön </a:t>
            </a:r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</a:rPr>
              <a:t>Liitto - 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</a:rPr>
              <a:t>KSL:n kanssa</a:t>
            </a:r>
            <a:endParaRPr lang="fi-FI" sz="24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3454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9220" y="355276"/>
            <a:ext cx="10512005" cy="578318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Viestintä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9220" y="1349343"/>
            <a:ext cx="11073560" cy="54985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Tavoitteena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 on varmistaa ryhmän ulkoinen ja sisäinen näkyvyys</a:t>
            </a:r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, joka varmistetaan yhtenäisellä ulkoasulla ryhmän kaikessa viestinnässä ja toiminnassa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spc="20" dirty="0">
                <a:latin typeface="Arial"/>
                <a:cs typeface="Arial"/>
              </a:rPr>
              <a:t>Liittokokouskaudella jatkamme uudenlaista ja ennakkoluulotonta viestintää</a:t>
            </a:r>
            <a:endParaRPr lang="fi-FI" dirty="0"/>
          </a:p>
          <a:p>
            <a:r>
              <a:rPr lang="fi-FI" sz="2400" spc="20" dirty="0">
                <a:latin typeface="Arial"/>
                <a:cs typeface="Arial"/>
              </a:rPr>
              <a:t>Panostamme jatkossakin </a:t>
            </a:r>
            <a:r>
              <a:rPr lang="fi-FI" sz="2400" spc="20" dirty="0" err="1">
                <a:latin typeface="Arial"/>
                <a:cs typeface="Arial"/>
              </a:rPr>
              <a:t>some:n</a:t>
            </a:r>
            <a:r>
              <a:rPr lang="fi-FI" sz="2400" spc="20" dirty="0">
                <a:latin typeface="Arial"/>
                <a:cs typeface="Arial"/>
              </a:rPr>
              <a:t> mahdollisuuksiin viestinnässä luovasti ja uusia tapoja käyttöön ottaen</a:t>
            </a:r>
            <a:endParaRPr lang="fi-FI" dirty="0"/>
          </a:p>
          <a:p>
            <a:r>
              <a:rPr lang="fi-FI" sz="2400" spc="20" dirty="0">
                <a:latin typeface="Arial"/>
                <a:cs typeface="Arial"/>
              </a:rPr>
              <a:t>Sekä hallinnon Vaikuttajajäsenten että henkilökunnan viestintätaitoja kehitetään vaalikauden aikana </a:t>
            </a:r>
            <a:endParaRPr lang="fi-FI" dirty="0"/>
          </a:p>
          <a:p>
            <a:r>
              <a:rPr lang="fi-FI" sz="2400" spc="20" dirty="0">
                <a:latin typeface="Arial"/>
                <a:cs typeface="Arial"/>
              </a:rPr>
              <a:t>Ryhmän viestinnän vaikuttavuutta seurataan jatkuvasti</a:t>
            </a:r>
            <a:endParaRPr lang="fi-FI" dirty="0"/>
          </a:p>
          <a:p>
            <a:r>
              <a:rPr lang="fi-FI" sz="2400" spc="20" dirty="0">
                <a:latin typeface="Arial"/>
                <a:cs typeface="Arial"/>
              </a:rPr>
              <a:t>Madalletaan ryhmän jäsenten viestinnän tekemisen kynnystä</a:t>
            </a:r>
            <a:endParaRPr lang="fi-FI" sz="2400" spc="20" dirty="0">
              <a:latin typeface="Arial"/>
              <a:cs typeface="Arial" panose="020B0604020202020204" pitchFamily="34" charset="0"/>
            </a:endParaRPr>
          </a:p>
          <a:p>
            <a:endParaRPr lang="fi-FI" dirty="0"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17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518062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Taustaa ja perusperiaatteet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559220" y="1533356"/>
            <a:ext cx="11073560" cy="39745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Times New Roman"/>
              </a:rPr>
              <a:t>Teollisuuden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Times New Roman"/>
              </a:rPr>
              <a:t> Vaikuttajat </a:t>
            </a:r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Times New Roman"/>
              </a:rPr>
              <a:t>on Teollisuusliiton vaaliliitto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Times New Roman"/>
              </a:rPr>
              <a:t>, joka toimii jäsenten edunvalvonnan parantamiseksi ja tasavertaisen yhteiskunnan edistämiseksi</a:t>
            </a:r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Times New Roman"/>
              </a:rPr>
              <a:t> </a:t>
            </a:r>
            <a:endParaRPr lang="fi-FI" sz="2400" spc="2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Times New Roman"/>
              </a:rPr>
              <a:t>Teollisuuden </a:t>
            </a:r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Times New Roman"/>
              </a:rPr>
              <a:t>Vaikuttajien toiminnan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Times New Roman"/>
              </a:rPr>
              <a:t> kulmakivet ovat työväenhenkisyys, demokraattisuus, heikompien puolustaminen, yhteisvastuullisuus sekä ympäristön tulevaisuudesta huolehtiminen</a:t>
            </a:r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/>
                <a:ea typeface="Calibri" panose="020F0502020204030204" pitchFamily="34" charset="0"/>
                <a:cs typeface="Times New Roman"/>
              </a:rPr>
              <a:t>Kaiken perustana on palkansaajien tekemä työ ja sen luoma hyvinvointi</a:t>
            </a:r>
            <a:endParaRPr lang="fi-FI" sz="2400" dirty="0">
              <a:solidFill>
                <a:srgbClr val="000000"/>
              </a:solidFill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2400" spc="2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Meille on tärkeää Suomen teollisuuden toimintaedellytysten turvaaminen ja uusien työpaikkojen synnyttäminen maahamme</a:t>
            </a:r>
            <a:endParaRPr lang="fi-FI" sz="2400" spc="20" dirty="0">
              <a:latin typeface="Arial"/>
              <a:cs typeface="Times New Roman"/>
            </a:endParaRPr>
          </a:p>
          <a:p>
            <a:r>
              <a:rPr lang="fi-FI" sz="2400" spc="20" dirty="0">
                <a:latin typeface="Arial"/>
                <a:cs typeface="Arial"/>
              </a:rPr>
              <a:t>Pyrimme saamaan mukaan toimintaamme kaikki, jotka jakavat ryhmämme arvopohjan ja toimintaperiaatteet ja ovat valmiina sitoutumaan Teollisuuden Vaikuttajien toimintaan</a:t>
            </a:r>
            <a:endParaRPr lang="fi-FI" dirty="0"/>
          </a:p>
          <a:p>
            <a:pPr marL="0" indent="0">
              <a:buNone/>
            </a:pPr>
            <a:endParaRPr lang="fi-FI" sz="2400" spc="20" dirty="0">
              <a:latin typeface="Arial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spc="20" dirty="0">
              <a:latin typeface="Arial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20182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BC52F0-0D0D-B890-BFC0-ADA93C44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613630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Haasteita liittokokouskaudelle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EDC18-2F37-12DB-6109-580C550A1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306" y="1158053"/>
            <a:ext cx="11073560" cy="479921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Nykyisen eduskunnan koostumus aiheuttaa ammattiliitoille  ja Teollisuuden Vaikuttajille suuria haasteita suuren osan liittokokouskautta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Teollisuuden Vaikuttajat seuraavat aktiivisesti ja reagoivat aloitteellisesti maan hallituksen harjoittamaa politiikkaa erityisesti työelämä- ja sosiaalipoliittisissa kysymyksissä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Ammattiliitoilla tulee olemaan suuria edunvalvonnallisia haasteita liittokokouskaudella puolustaessaan työehtosopimuksia ja estäessään työlainsäädännön heikennykset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Vaikuttajat varautuvat entistä hankalampiin sopimuskierroksiin, koska vaarana on, että maan hallitus puuttuu nykyistä enemmän työmarkkinatoimintaan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Palkansaajan ostovoiman turvaaminen välttämätöntä kaikissa olosuhteissa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Globaalit haasteet, kuten Ukrainan sota ja tiukkenevat ympäristönsuojeluvaatimukset näkyvät arjessa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Energian hinta ja saatavuus jatkossakin iso kysymys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79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3412" y="461981"/>
            <a:ext cx="10512005" cy="504241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Tavoiteohjelma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2833" y="1168861"/>
            <a:ext cx="11089947" cy="468742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Tavoiteohjelman ideointi on tehty laajalla valmistelulla (mm. alueryhmät, työntekijätapaamiset ja Vaikuttajapäivien etkot)</a:t>
            </a:r>
          </a:p>
          <a:p>
            <a:r>
              <a:rPr lang="fi-FI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Asiakirja lanseerattiin Vaikuttajapäivillä Tampereella 2.10.2021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Tavoiteohjelmasta löytyy keskeiset Vaikuttajien liittokokousvaaleissa esillä pitämät asiat ja niitä edistetään sekä pidetään esillä kuluvalla liittokokouskaudella  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Tavoiteohjelma päivitetään tarvittaessa liittokokouskauden aikana Teollisuuden Vaikuttajien laajalla valmistelulla </a:t>
            </a:r>
          </a:p>
          <a:p>
            <a:r>
              <a:rPr lang="fi-FI" sz="2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Tavoiteohjelmaa käytetään ohjaavana, kun suunnitellaan vuosittaista toimintaa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Yksityiskohtainen ohjelma löytyy Teollisuuden Vaikuttajien kotisivuilta: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2"/>
              </a:rPr>
              <a:t>TV-tavoiteohjelma_web.pdf(teollisuudenvaikuttajat.fi)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98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92CAA0-BF4C-FCA6-9D82-2166C1D72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622339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Näihin olemme vaaleissa sitoutuneet  </a:t>
            </a:r>
            <a:r>
              <a:rPr lang="fi-FI" sz="2700" dirty="0">
                <a:latin typeface="Arial" panose="020B0604020202020204" pitchFamily="34" charset="0"/>
                <a:cs typeface="Arial" panose="020B0604020202020204" pitchFamily="34" charset="0"/>
              </a:rPr>
              <a:t>(1/2)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00C040-BD44-3FB9-CF2D-A4E8B6DC3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Luottamusmiehen ja työsuojeluvaltuutettujen aseman parantaminen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Yleissitovien työehtosopimusten turvaaminen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Joustavampi työaika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Erilaiset työsuhteen muodot huomioitava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Työntekijöille paremmat osallistumisoikeudet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Alipalkkauksen kriminalisointi lakiin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Lakko-oikeus on säilytettävä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Palkalla tultava toimeen</a:t>
            </a:r>
          </a:p>
        </p:txBody>
      </p:sp>
    </p:spTree>
    <p:extLst>
      <p:ext uri="{BB962C8B-B14F-4D97-AF65-F5344CB8AC3E}">
        <p14:creationId xmlns:p14="http://schemas.microsoft.com/office/powerpoint/2010/main" val="1994052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7045EE-3AAA-26CD-8E41-858D67CE3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Näihin olemme vaaleissa sitoutuneet 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(2/2)</a:t>
            </a:r>
            <a:endParaRPr lang="fi-FI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3D6450-605B-755B-F479-9C1586A94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Kokoaikainen työ oltava ensisijainen työsuhteen muoto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Työolot kaikille kuntoon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Sairauksia on ennaltaehkäistävä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Yhteiskunnan turvaverkon on toimittava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Työttömyysturvan riittävä taso kesto on turvattava ja työttömyysturvajärjestelmän säilyminen on varmistettava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Ulkomaisen työvoiman käytön pelisäännöt oltava kunnossa 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02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3B1CE8-0615-0346-394F-C9A8D6725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0" y="483650"/>
            <a:ext cx="10512005" cy="665881"/>
          </a:xfrm>
        </p:spPr>
        <p:txBody>
          <a:bodyPr>
            <a:normAutofit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Vaikuttajien toimintatapana vahva sitoutuminen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12845D-D0E7-A32A-9F6B-5FDF3CC43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Vaikuttajat toimivat aktiivisesti, aloitteellisesti ja näkyvästi liiton hallintoelimissä, kuten valtuustossa, hallituksessa, sektorijohtokunnissa ja jaostoissa sitoutuen ryhmän toimintaperiaatteisiin ja tavoitteisiin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Hallinnon lisäksi Vaikuttajat toimivat näkyvästi toiminta-alueilla, työpaikoilla ja ammattiosastoissa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Tuomme viestinnässämme toimintaamme esille ja näkyväksi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Vaikuttajat toimivat yhtenäisesti ja yhtenä ryhmänä</a:t>
            </a:r>
          </a:p>
        </p:txBody>
      </p:sp>
    </p:spTree>
    <p:extLst>
      <p:ext uri="{BB962C8B-B14F-4D97-AF65-F5344CB8AC3E}">
        <p14:creationId xmlns:p14="http://schemas.microsoft.com/office/powerpoint/2010/main" val="71754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2A348A-2B04-99AC-49E8-8D1C69E3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0" y="483650"/>
            <a:ext cx="11232186" cy="953264"/>
          </a:xfrm>
        </p:spPr>
        <p:txBody>
          <a:bodyPr>
            <a:noAutofit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Keskeiset toiminnalliset periaatteet liittokokouskaudelle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8A8567-194B-6C45-A4B2-AC362BEED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Toiminta perustuu vuosittaisiin säännöllisiin tapahtumiin, kuten valtuusto, hallitus- ja alueryhmien kokouksiin, alueellisiin sekä valtakunnallisiin koulutuksiin sekä muihin tapahtumiin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Liittokokouskauden aikana järjestetään myös edellisellä liittokokouskaudella hyväksi koettuja Vaikuttajapäiviä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Kaikki toimintamme perustuu suunnitelmallisuuteen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Arvioimme ja mittaamme säännöllisesti toimintaamme kaikilla tasoilla liittokokouskauden aikana 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Seuraavissa liittokokousvaaleissa vuonna 2028 tavoittelemme yli 40 %:n kannatusta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05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B19242-7C99-51FF-41C5-0BAD51D6A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19" y="400165"/>
            <a:ext cx="10515600" cy="531857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Organisaatio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D6C52F-EC14-E616-66B6-E10F239A3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19" y="1180747"/>
            <a:ext cx="11536987" cy="44965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spc="2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Teollisuuden Vaikuttajien organisaatio muodostuu liittokokous-, valtuusto-, hallitus- ja </a:t>
            </a:r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työntekijäryhmistä</a:t>
            </a:r>
            <a:endParaRPr lang="fi-FI" sz="2400" spc="2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i-FI" sz="2400" spc="2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Teollisuuden Vaikuttajien kokonaistoimintaa organisoi </a:t>
            </a:r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hallitusryhmän valitsema johtoryhmä</a:t>
            </a:r>
            <a:endParaRPr lang="fi-FI" sz="2400" spc="2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Teollisuuden Vaikuttajilla on valtakunnallista </a:t>
            </a:r>
            <a:r>
              <a:rPr lang="fi-FI" sz="20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(mm. sektori ja vaalipiiri), </a:t>
            </a:r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sekä alueellista toimintaa</a:t>
            </a:r>
            <a:endParaRPr lang="fi-FI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Alueilla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Teollisuuden Vaikuttajien toimintaa edistävät </a:t>
            </a:r>
            <a:r>
              <a:rPr lang="fi-FI" sz="2400" spc="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 toteuttavat alueelliset </a:t>
            </a:r>
            <a:r>
              <a:rPr lang="fi-FI" sz="2400" spc="2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toimintaryhmät</a:t>
            </a:r>
            <a:endParaRPr lang="fi-FI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Alueellisen toiminnan perusruongon muodostavat liiton hallinnossa toimivat Vaikuttajat </a:t>
            </a:r>
            <a:endParaRPr lang="fi-FI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Järjestöllistä toimintaa organisoidaan maakunnallisten toiminta-alueiden mukaisesti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13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V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4002B"/>
      </a:accent1>
      <a:accent2>
        <a:srgbClr val="ED7D31"/>
      </a:accent2>
      <a:accent3>
        <a:srgbClr val="3BDAC0"/>
      </a:accent3>
      <a:accent4>
        <a:srgbClr val="96D600"/>
      </a:accent4>
      <a:accent5>
        <a:srgbClr val="685BC7"/>
      </a:accent5>
      <a:accent6>
        <a:srgbClr val="969696"/>
      </a:accent6>
      <a:hlink>
        <a:srgbClr val="3BDAC0"/>
      </a:hlink>
      <a:folHlink>
        <a:srgbClr val="EC7D3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V-ppt-pohja" id="{9202A970-C080-4B9E-8E12-87CD3DEE46D7}" vid="{17F898EB-53C6-4D60-972E-0F43C3ABFB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TV-ppt-pohja</Template>
  <TotalTime>13</TotalTime>
  <Words>582</Words>
  <Application>Microsoft Office PowerPoint</Application>
  <PresentationFormat>Laajakuva</PresentationFormat>
  <Paragraphs>76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Teollisuuden Vaikuttajien suuntaviivat 2023-2028</vt:lpstr>
      <vt:lpstr>Taustaa ja perusperiaatteet</vt:lpstr>
      <vt:lpstr>Haasteita liittokokouskaudelle</vt:lpstr>
      <vt:lpstr>Tavoiteohjelma</vt:lpstr>
      <vt:lpstr>Näihin olemme vaaleissa sitoutuneet  (1/2)</vt:lpstr>
      <vt:lpstr>Näihin olemme vaaleissa sitoutuneet (2/2)</vt:lpstr>
      <vt:lpstr>Vaikuttajien toimintatapana vahva sitoutuminen</vt:lpstr>
      <vt:lpstr>Keskeiset toiminnalliset periaatteet liittokokouskaudelle</vt:lpstr>
      <vt:lpstr>Organisaatio</vt:lpstr>
      <vt:lpstr>Koulutustoiminta</vt:lpstr>
      <vt:lpstr>Viestintä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Teollisuuden Vaikuttajien suuntaviivat 2023-2028</dc:title>
  <dc:creator>Ville-Petteri Risberg</dc:creator>
  <cp:lastModifiedBy>Asko-Matti Koskelainen</cp:lastModifiedBy>
  <cp:revision>3</cp:revision>
  <cp:lastPrinted>2017-11-13T12:32:51Z</cp:lastPrinted>
  <dcterms:created xsi:type="dcterms:W3CDTF">2023-04-21T09:51:23Z</dcterms:created>
  <dcterms:modified xsi:type="dcterms:W3CDTF">2023-06-21T07:57:50Z</dcterms:modified>
</cp:coreProperties>
</file>